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333" r:id="rId2"/>
    <p:sldId id="348" r:id="rId3"/>
    <p:sldId id="352" r:id="rId4"/>
    <p:sldId id="350" r:id="rId5"/>
    <p:sldId id="351" r:id="rId6"/>
    <p:sldId id="335" r:id="rId7"/>
    <p:sldId id="336" r:id="rId8"/>
    <p:sldId id="347" r:id="rId9"/>
    <p:sldId id="353" r:id="rId10"/>
    <p:sldId id="354" r:id="rId11"/>
    <p:sldId id="355" r:id="rId12"/>
    <p:sldId id="337" r:id="rId13"/>
    <p:sldId id="360" r:id="rId14"/>
    <p:sldId id="358" r:id="rId15"/>
    <p:sldId id="361" r:id="rId16"/>
    <p:sldId id="359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56" r:id="rId25"/>
    <p:sldId id="357" r:id="rId26"/>
  </p:sldIdLst>
  <p:sldSz cx="12192000" cy="6858000"/>
  <p:notesSz cx="6858000" cy="9144000"/>
  <p:embeddedFontLst>
    <p:embeddedFont>
      <p:font typeface="Avenir Next" panose="020B05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jAqJdPZH+6tm7eFfURO46qIxfQ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08"/>
  </p:normalViewPr>
  <p:slideViewPr>
    <p:cSldViewPr snapToGrid="0">
      <p:cViewPr>
        <p:scale>
          <a:sx n="130" d="100"/>
          <a:sy n="130" d="100"/>
        </p:scale>
        <p:origin x="128" y="-8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11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11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6CC18F00-A3D6-6C88-AE6D-0172BFF1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39193FA8-7C1C-DF1C-3FB4-735C75D3B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D56B8399-4964-A297-74BD-3355F5764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5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9023C4B4-7D7A-96DE-FB73-5321221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B38D1514-39F1-FEF6-F72A-12DF053F8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437ADBC2-3087-DDF5-D671-F218B62FD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25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F71FBA75-3AF9-5179-D024-BBA3A8146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FEED1D60-3139-74E6-7BBB-19501D350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FDB1D1D3-23B9-C6FB-9256-4E4FFEBF6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72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40A4543-8970-6A80-1A62-CD070099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DA7EC221-0DB3-181C-3357-A87216960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17CBCB07-E424-914F-B36D-6BE1BB355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3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25220A6-8E22-0719-F86D-5A1EB5BA3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B08784BD-D5FA-6785-803B-CF114B93B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A9EC6884-45EA-9ED9-BC39-FE5EF13D0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03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ABB79C8-E54A-EB5B-01FA-819A22DE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04779481-3F68-1FF7-76BC-3EF4210EBF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B0434FAA-1845-D287-9C21-25C066684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639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c62e5391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c62e5391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c62e539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c62e5391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c62e539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c62e539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DB27AA5-276B-C353-7DA2-95A8D8758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CAB9C247-DE23-65E1-EB7F-BA6918453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DE447068-7E80-107B-F4C7-4F915FF0F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541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62e5391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62e5391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62e5391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c62e5391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c62e5391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c62e5391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c62e5391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c62e5391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41550C2A-BA4C-D1A9-09A0-CB1EFB37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AB5C5B61-6BEF-7146-3804-B0B7FA83B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6D62D841-F4C1-20C0-2BFB-40F502A42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256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5232DC17-E641-2FBF-40A2-328F5050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F5F656ED-FFDB-F28D-47A2-4E7777614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B9019D97-FDB8-5B99-B612-0736FBCB5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59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356E7FA-A868-4E1A-592A-4A6CE49A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7FE89BEE-9BF7-0874-CEDD-5E353610A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71F2D955-DFAD-1107-9132-DA6399ADE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8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27B791D9-828A-85D3-E5CB-36410113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0670E5F-0BD6-2F8D-CFC6-292AA7BB1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1FAB8779-03B9-4EA6-1317-609140C1B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69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74242A6-6FB5-76D4-8E82-E34BB283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962BF37-85B5-D3CA-C327-0D90DB287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0A29AF35-DDE8-654F-1F51-879B9CCF2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822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3d077c7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3d077c7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7729DA5-7A53-D1B4-8419-1591FFCB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2CB408B3-9245-0BA5-725D-BCDCA12FB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A02FCDBE-D7A9-0BD9-12AE-F48210AE1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2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97E7B6A-85ED-45F5-C99C-D5F7E458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6FEACE09-5CF6-ADAC-58EB-48CD6F31ED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15A0D99C-429A-7BE7-C0E1-EA437193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57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44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5" name="Google Shape;25;p34">
            <a:extLst>
              <a:ext uri="{FF2B5EF4-FFF2-40B4-BE49-F238E27FC236}">
                <a16:creationId xmlns:a16="http://schemas.microsoft.com/office/drawing/2014/main" id="{14BECA54-5B2D-4047-8012-D3BA311CBBBA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93326" y="6035575"/>
            <a:ext cx="762638" cy="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;p34">
            <a:extLst>
              <a:ext uri="{FF2B5EF4-FFF2-40B4-BE49-F238E27FC236}">
                <a16:creationId xmlns:a16="http://schemas.microsoft.com/office/drawing/2014/main" id="{6C537EC4-A950-4C76-9D66-87B27250C4A4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955964" y="6176963"/>
            <a:ext cx="991551" cy="5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C:\Users\cbedos\Documents\trames_2016\logo_INRAE.png">
            <a:extLst>
              <a:ext uri="{FF2B5EF4-FFF2-40B4-BE49-F238E27FC236}">
                <a16:creationId xmlns:a16="http://schemas.microsoft.com/office/drawing/2014/main" id="{A0FC0D55-0858-46DA-A140-C30515DCCA35}"/>
              </a:ext>
            </a:extLst>
          </p:cNvPr>
          <p:cNvPicPr/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55" y="6311900"/>
            <a:ext cx="932180" cy="2514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rto.org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ropensci.org/targets/articles/overview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sf.io/2wvmd/" TargetMode="External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osc.uni-muenchen.de/toolbox/index.html" TargetMode="External"/><Relationship Id="rId5" Type="http://schemas.openxmlformats.org/officeDocument/2006/relationships/hyperlink" Target="https://lmu-osc.github.io/Introduction-RStudio-Git-GitHub/" TargetMode="External"/><Relationship Id="rId4" Type="http://schemas.openxmlformats.org/officeDocument/2006/relationships/hyperlink" Target="https://osf.io/dcqt9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jsta.github.io/r-docker-tutorial/02-Launching-Dock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github.com/b-rodrigues/rix" TargetMode="External"/><Relationship Id="rId4" Type="http://schemas.openxmlformats.org/officeDocument/2006/relationships/hyperlink" Target="https://jsta.github.io/r-docker-tutorial/02-Launching-Docke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qzVV7eEiaI&amp;ab_channel=RichardMcElreath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raps-with-r.dev/" TargetMode="External"/><Relationship Id="rId5" Type="http://schemas.openxmlformats.org/officeDocument/2006/relationships/hyperlink" Target="https://quarto.org/" TargetMode="External"/><Relationship Id="rId4" Type="http://schemas.openxmlformats.org/officeDocument/2006/relationships/hyperlink" Target="https://www.sortee.org/other_event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hyperlink" Target="https://doi.org/10.1111/jeb.1423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.r-lib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79" y="3524811"/>
            <a:ext cx="4690400" cy="247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" name="Google Shape;175;p1">
            <a:extLst>
              <a:ext uri="{FF2B5EF4-FFF2-40B4-BE49-F238E27FC236}">
                <a16:creationId xmlns:a16="http://schemas.microsoft.com/office/drawing/2014/main" id="{FA04E05B-AF6B-4520-9754-F299CDBA4DDA}"/>
              </a:ext>
            </a:extLst>
          </p:cNvPr>
          <p:cNvSpPr txBox="1">
            <a:spLocks/>
          </p:cNvSpPr>
          <p:nvPr/>
        </p:nvSpPr>
        <p:spPr>
          <a:xfrm>
            <a:off x="480000" y="202923"/>
            <a:ext cx="11232000" cy="31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Clr>
                <a:schemeClr val="hlink"/>
              </a:buClr>
              <a:buSzPts val="3200"/>
            </a:pPr>
            <a:r>
              <a:rPr lang="fr-FR" sz="3600" dirty="0">
                <a:solidFill>
                  <a:schemeClr val="hlink"/>
                </a:solidFill>
                <a:latin typeface="Avenir Next" panose="020B0503020202020204" pitchFamily="34" charset="0"/>
              </a:rPr>
              <a:t>MODÉLISATION DES RISQUES LIÉS AU CONTAMINANT - MORICO</a:t>
            </a:r>
            <a:endParaRPr lang="fr-FR" sz="3600" dirty="0">
              <a:latin typeface="Avenir Next" panose="020B0503020202020204" pitchFamily="34" charset="0"/>
            </a:endParaRPr>
          </a:p>
          <a:p>
            <a:pPr marL="0" indent="0"/>
            <a:endParaRPr lang="fr-FR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0" indent="0">
              <a:buClr>
                <a:schemeClr val="hlink"/>
              </a:buClr>
              <a:buSzPts val="2800"/>
            </a:pPr>
            <a:r>
              <a:rPr lang="fr-FR" sz="3733" dirty="0">
                <a:solidFill>
                  <a:schemeClr val="hlink"/>
                </a:solidFill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CONCEPTS CLES - PART III</a:t>
            </a:r>
            <a:endParaRPr lang="fr-FR" dirty="0"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fr-FR" sz="3200" dirty="0"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BONNES PRATIQUES DE MODELISATION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524A291E-6838-D586-DE39-603291A1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29567D48-043D-389C-D999-81F3F8160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7E9A3395-660B-7A91-9350-24019810A3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10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2E3082-F729-9347-8D5C-7680816D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095710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1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BD9B9E9-448F-3D2C-D82E-3C456E99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4E6DBD4B-14C8-CD1D-F550-6B5138ABE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Utiliser des rapports reproductibles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15037C2-CCBA-A047-BF34-5612956120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11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157FC287-A95A-6544-E4DD-55157D6CB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992085"/>
            <a:ext cx="11360800" cy="41177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Permet de combiner script et explications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Tutoriels documentés pour revues par les pairs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Export au format </a:t>
            </a:r>
            <a:r>
              <a:rPr lang="fr-FR" dirty="0" err="1">
                <a:latin typeface="Avenir Next" panose="020B0503020202020204" pitchFamily="34" charset="0"/>
              </a:rPr>
              <a:t>pdf</a:t>
            </a:r>
            <a:r>
              <a:rPr lang="fr-FR" dirty="0">
                <a:latin typeface="Avenir Next" panose="020B0503020202020204" pitchFamily="34" charset="0"/>
              </a:rPr>
              <a:t>, html ou </a:t>
            </a:r>
            <a:r>
              <a:rPr lang="fr-FR" dirty="0" err="1">
                <a:latin typeface="Avenir Next" panose="020B0503020202020204" pitchFamily="34" charset="0"/>
              </a:rPr>
              <a:t>word</a:t>
            </a: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1266" name="Picture 2" descr="Quarto logo.">
            <a:hlinkClick r:id="rId3"/>
            <a:extLst>
              <a:ext uri="{FF2B5EF4-FFF2-40B4-BE49-F238E27FC236}">
                <a16:creationId xmlns:a16="http://schemas.microsoft.com/office/drawing/2014/main" id="{DAE0E54E-5293-A3C7-970D-9A6C4D710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286733"/>
            <a:ext cx="40640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Versionner son code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Permet traçabilité du code sans multiplier les fichiers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Permet de coder à plusieurs et d’intégrer changements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Git &amp; GitHub: outils les plus couramment utilisés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l="12460" t="22406" r="19600" b="19076"/>
          <a:stretch/>
        </p:blipFill>
        <p:spPr>
          <a:xfrm>
            <a:off x="6854400" y="3429000"/>
            <a:ext cx="5163965" cy="27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5269791"/>
            <a:ext cx="2263680" cy="9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400" y="5269800"/>
            <a:ext cx="1684285" cy="9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57E56854-F735-41F3-9A38-2CF510D799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12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6F9D93A-551A-BA3B-C783-6FD540E4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E1D2403F-A0A3-D47B-25BB-FD3719A52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3603466-FD2F-1971-ADAC-C8517A1E7A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13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703B7CB-08A5-56FB-3CA7-3476BF6C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29" y="1905247"/>
            <a:ext cx="7570273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FB48359-BDF5-060D-7311-078780EDA5E8}"/>
              </a:ext>
            </a:extLst>
          </p:cNvPr>
          <p:cNvSpPr txBox="1"/>
          <p:nvPr/>
        </p:nvSpPr>
        <p:spPr>
          <a:xfrm>
            <a:off x="2527429" y="5836954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7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C3C308A-3059-3045-01F4-DFB11041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45C9FD3D-3D81-9B9D-B01C-DC92B9C44E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DBFB54AD-F602-B82D-C18E-4F793E193B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14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B6231EE-6DAD-E3C9-EEAC-AB00B1A72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77" y="1122102"/>
            <a:ext cx="5726595" cy="572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77AC3EB-5628-4BD5-D0B4-C2C008862A3A}"/>
              </a:ext>
            </a:extLst>
          </p:cNvPr>
          <p:cNvSpPr txBox="1"/>
          <p:nvPr/>
        </p:nvSpPr>
        <p:spPr>
          <a:xfrm>
            <a:off x="5508338" y="6540920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5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66D2797D-8C74-B145-E670-17D9116F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5F488482-263E-0CF9-9BB8-4A392BFC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9266C5C6-B32E-734E-E76D-3618483B22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15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3A4F32-0934-0B68-760B-1330A174FBF2}"/>
              </a:ext>
            </a:extLst>
          </p:cNvPr>
          <p:cNvSpPr txBox="1"/>
          <p:nvPr/>
        </p:nvSpPr>
        <p:spPr>
          <a:xfrm>
            <a:off x="1860222" y="2710547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E9B848-96C1-097A-8836-BFC9B5BEBFDE}"/>
              </a:ext>
            </a:extLst>
          </p:cNvPr>
          <p:cNvSpPr txBox="1"/>
          <p:nvPr/>
        </p:nvSpPr>
        <p:spPr>
          <a:xfrm>
            <a:off x="3740319" y="2710547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Avenir Next" panose="020B0503020202020204" pitchFamily="34" charset="0"/>
              </a:rPr>
              <a:t>Staging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223926-A7EE-BC1B-600F-444CE8691B79}"/>
              </a:ext>
            </a:extLst>
          </p:cNvPr>
          <p:cNvSpPr txBox="1"/>
          <p:nvPr/>
        </p:nvSpPr>
        <p:spPr>
          <a:xfrm>
            <a:off x="6559449" y="2710547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Local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FF158D-67EF-A6AB-58EA-73328D4D4177}"/>
              </a:ext>
            </a:extLst>
          </p:cNvPr>
          <p:cNvSpPr txBox="1"/>
          <p:nvPr/>
        </p:nvSpPr>
        <p:spPr>
          <a:xfrm>
            <a:off x="9736049" y="2710547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</a:t>
            </a:r>
            <a:r>
              <a:rPr lang="fr-FR" sz="2000" dirty="0" err="1">
                <a:latin typeface="Avenir Next" panose="020B0503020202020204" pitchFamily="34" charset="0"/>
              </a:rPr>
              <a:t>Remote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579ABE-EE7C-61B3-5CE6-72DBD64AD9CF}"/>
              </a:ext>
            </a:extLst>
          </p:cNvPr>
          <p:cNvSpPr txBox="1"/>
          <p:nvPr/>
        </p:nvSpPr>
        <p:spPr>
          <a:xfrm>
            <a:off x="53317" y="415141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</a:rPr>
              <a:t>Ajout / modification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3AC72C-ABE7-0F96-D6D2-8A88B51019D3}"/>
              </a:ext>
            </a:extLst>
          </p:cNvPr>
          <p:cNvSpPr txBox="1"/>
          <p:nvPr/>
        </p:nvSpPr>
        <p:spPr>
          <a:xfrm>
            <a:off x="2840361" y="517635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</a:t>
            </a:r>
            <a:r>
              <a:rPr lang="fr-FR" sz="1600" dirty="0" err="1">
                <a:latin typeface="Avenir Next" panose="020B0503020202020204" pitchFamily="34" charset="0"/>
              </a:rPr>
              <a:t>add</a:t>
            </a:r>
            <a:r>
              <a:rPr lang="fr-FR" sz="1600" dirty="0">
                <a:latin typeface="Avenir Next" panose="020B0503020202020204" pitchFamily="34" charset="0"/>
              </a:rPr>
              <a:t> 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50DCAA-4A46-EA57-3CE4-4CCFB28D8880}"/>
              </a:ext>
            </a:extLst>
          </p:cNvPr>
          <p:cNvSpPr txBox="1"/>
          <p:nvPr/>
        </p:nvSpPr>
        <p:spPr>
          <a:xfrm>
            <a:off x="4479678" y="5176356"/>
            <a:ext cx="26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commit –m « message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B8A0D7-96A3-5039-0151-F663CB9AA492}"/>
              </a:ext>
            </a:extLst>
          </p:cNvPr>
          <p:cNvSpPr txBox="1"/>
          <p:nvPr/>
        </p:nvSpPr>
        <p:spPr>
          <a:xfrm>
            <a:off x="6926537" y="549994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HEAD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3360F53-1A36-2CA3-0B7C-F3C50C2AA55A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7303403" y="3110657"/>
            <a:ext cx="0" cy="238929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14EE899-D331-3A59-7409-2171A8177039}"/>
              </a:ext>
            </a:extLst>
          </p:cNvPr>
          <p:cNvSpPr txBox="1"/>
          <p:nvPr/>
        </p:nvSpPr>
        <p:spPr>
          <a:xfrm>
            <a:off x="8360669" y="5176356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push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A8ED16-0909-2375-19ED-0E701D2CB606}"/>
              </a:ext>
            </a:extLst>
          </p:cNvPr>
          <p:cNvSpPr txBox="1"/>
          <p:nvPr/>
        </p:nvSpPr>
        <p:spPr>
          <a:xfrm>
            <a:off x="5702923" y="6110745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16CD1FB-DBB5-26C1-8D11-E5B95AAE6F66}"/>
              </a:ext>
            </a:extLst>
          </p:cNvPr>
          <p:cNvCxnSpPr>
            <a:cxnSpLocks/>
          </p:cNvCxnSpPr>
          <p:nvPr/>
        </p:nvCxnSpPr>
        <p:spPr>
          <a:xfrm>
            <a:off x="2269634" y="6022461"/>
            <a:ext cx="833937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4A4626E-99FD-1101-91D9-AE054AAD7B92}"/>
              </a:ext>
            </a:extLst>
          </p:cNvPr>
          <p:cNvCxnSpPr>
            <a:cxnSpLocks/>
          </p:cNvCxnSpPr>
          <p:nvPr/>
        </p:nvCxnSpPr>
        <p:spPr>
          <a:xfrm flipH="1">
            <a:off x="2128120" y="4618204"/>
            <a:ext cx="2154174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2766F3B-F70E-AC5C-9039-1041767052F9}"/>
              </a:ext>
            </a:extLst>
          </p:cNvPr>
          <p:cNvCxnSpPr>
            <a:cxnSpLocks/>
          </p:cNvCxnSpPr>
          <p:nvPr/>
        </p:nvCxnSpPr>
        <p:spPr>
          <a:xfrm flipH="1">
            <a:off x="4382632" y="4618204"/>
            <a:ext cx="279041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C2900A9-B55F-F414-4B9F-B5A5F1A36619}"/>
              </a:ext>
            </a:extLst>
          </p:cNvPr>
          <p:cNvCxnSpPr>
            <a:cxnSpLocks/>
          </p:cNvCxnSpPr>
          <p:nvPr/>
        </p:nvCxnSpPr>
        <p:spPr>
          <a:xfrm flipH="1">
            <a:off x="7402286" y="4618204"/>
            <a:ext cx="320672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F1261E16-8978-1EB7-F95C-E1F011F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4" y="1353176"/>
            <a:ext cx="1035932" cy="1035932"/>
          </a:xfrm>
          <a:prstGeom prst="rect">
            <a:avLst/>
          </a:prstGeom>
        </p:spPr>
      </p:pic>
      <p:pic>
        <p:nvPicPr>
          <p:cNvPr id="30" name="Google Shape;103;p19">
            <a:extLst>
              <a:ext uri="{FF2B5EF4-FFF2-40B4-BE49-F238E27FC236}">
                <a16:creationId xmlns:a16="http://schemas.microsoft.com/office/drawing/2014/main" id="{EB5DDD83-1A40-ACB5-F6B6-241229B75E2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089" y="1390046"/>
            <a:ext cx="1531168" cy="85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ADBFABB-D42C-84E1-ACCF-28C43853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857" y="1690601"/>
            <a:ext cx="778311" cy="77831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47E2452-1ED2-FB66-C41D-FC65E5E76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73" y="2627388"/>
            <a:ext cx="483269" cy="483269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402A88FD-92DB-05B0-C532-CEFF7E008721}"/>
              </a:ext>
            </a:extLst>
          </p:cNvPr>
          <p:cNvCxnSpPr>
            <a:cxnSpLocks/>
          </p:cNvCxnSpPr>
          <p:nvPr/>
        </p:nvCxnSpPr>
        <p:spPr>
          <a:xfrm flipH="1">
            <a:off x="2280520" y="2389108"/>
            <a:ext cx="63300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9833CD2-75EE-C161-7587-9FE7DC2A8532}"/>
              </a:ext>
            </a:extLst>
          </p:cNvPr>
          <p:cNvCxnSpPr>
            <a:cxnSpLocks/>
          </p:cNvCxnSpPr>
          <p:nvPr/>
        </p:nvCxnSpPr>
        <p:spPr>
          <a:xfrm flipH="1">
            <a:off x="9091828" y="2389108"/>
            <a:ext cx="26845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5BA9B41-0CC1-62D1-C2B6-0E34357EE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96" y="3585804"/>
            <a:ext cx="439335" cy="43933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2705817-C123-134D-840C-AE472A28D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35" y="3577407"/>
            <a:ext cx="483269" cy="48326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58BBD73-0159-C0FB-9689-D94B0940D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70" y="3688513"/>
            <a:ext cx="439335" cy="43933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046561E-2520-2310-DD47-BD180D60E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235" y="3354196"/>
            <a:ext cx="483269" cy="4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28411 -3.7037E-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28398 2.22222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1" grpId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5E5325F-BF5C-7079-38A5-9B490044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247C47FD-643E-24FC-C105-976DEC4FF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B9D56BCD-7806-CF18-1385-69F0936043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16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371C0FB-DB0F-F601-3C7A-40F8C856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" y="2561287"/>
            <a:ext cx="5521274" cy="32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197EE8C-DFF6-48FA-9257-1908C109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95" y="2767764"/>
            <a:ext cx="5781705" cy="304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C6E3A729-D6D9-8A98-FF87-867299B59FAD}"/>
              </a:ext>
            </a:extLst>
          </p:cNvPr>
          <p:cNvSpPr txBox="1"/>
          <p:nvPr/>
        </p:nvSpPr>
        <p:spPr>
          <a:xfrm>
            <a:off x="2674374" y="2361232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Idéal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0E340E7-63ED-12CA-85D8-9A113E58E169}"/>
              </a:ext>
            </a:extLst>
          </p:cNvPr>
          <p:cNvSpPr txBox="1"/>
          <p:nvPr/>
        </p:nvSpPr>
        <p:spPr>
          <a:xfrm>
            <a:off x="8754277" y="2367654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En réalité</a:t>
            </a:r>
          </a:p>
        </p:txBody>
      </p:sp>
    </p:spTree>
    <p:extLst>
      <p:ext uri="{BB962C8B-B14F-4D97-AF65-F5344CB8AC3E}">
        <p14:creationId xmlns:p14="http://schemas.microsoft.com/office/powerpoint/2010/main" val="30825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801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Pour utilisateurs avancés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Principe: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dirty="0">
                <a:latin typeface="Avenir Next" panose="020B0503020202020204" pitchFamily="34" charset="0"/>
              </a:rPr>
              <a:t>Repérer les dépendances entre fichiers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Mettre à jours les résultats lorsqu’un changement est fait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351733" y="5122418"/>
            <a:ext cx="258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Librairie {target}</a:t>
            </a:r>
            <a:endParaRPr sz="2400">
              <a:solidFill>
                <a:schemeClr val="lt2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A069BEBE-B7C4-4EA8-A435-126C6CDD05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17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dans le script de visualisation -&gt; Les graphiques sont mis à jour 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231" y="2726501"/>
            <a:ext cx="4742475" cy="396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1695" y="2726495"/>
            <a:ext cx="877504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65C42E2-AAE2-4FF2-BE94-AD4AEB0157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18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des données source -&gt; toute la pipeline est réexecutée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765" y="2726500"/>
            <a:ext cx="6939343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47004E09-AF4B-4BD2-AD28-F9C1619D4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19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B1108293-0106-F422-5093-D2812D34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20170291-601D-E5D9-49D0-8246DD657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946114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Crise de la reproductibilité : Enjeux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9420EFF-C056-8767-0A85-806D02BA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64000"/>
              <a:buNone/>
            </a:pPr>
            <a:r>
              <a:rPr lang="fr-FR" sz="3200" dirty="0">
                <a:solidFill>
                  <a:schemeClr val="tx1"/>
                </a:solidFill>
                <a:latin typeface="Avenir Next" panose="020B0503020202020204" pitchFamily="34" charset="0"/>
              </a:rPr>
              <a:t>Prérequis :</a:t>
            </a: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152396" indent="0">
              <a:buSzPct val="64000"/>
              <a:buNone/>
            </a:pP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sz="3200" u="sng" dirty="0">
                <a:solidFill>
                  <a:schemeClr val="hlink"/>
                </a:solidFill>
                <a:latin typeface="Avenir Next" panose="020B0503020202020204" pitchFamily="34" charset="0"/>
              </a:rPr>
              <a:t>Science reproductible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(</a:t>
            </a:r>
            <a:r>
              <a:rPr lang="fr-FR" sz="3200" dirty="0" err="1">
                <a:solidFill>
                  <a:schemeClr val="hlink"/>
                </a:solidFill>
                <a:latin typeface="Avenir Next" panose="020B0503020202020204" pitchFamily="34" charset="0"/>
              </a:rPr>
              <a:t>video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</a:p>
          <a:p>
            <a:pPr>
              <a:buSzPct val="64000"/>
            </a:pPr>
            <a:r>
              <a:rPr lang="fr-FR" sz="3200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Introduction à la science ouverte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(</a:t>
            </a:r>
            <a:r>
              <a:rPr lang="fr-FR" sz="3200" dirty="0" err="1">
                <a:solidFill>
                  <a:schemeClr val="hlink"/>
                </a:solidFill>
                <a:latin typeface="Avenir Next" panose="020B0503020202020204" pitchFamily="34" charset="0"/>
              </a:rPr>
              <a:t>pdf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Versionnage avec git, GitHub et Rstudio 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(vidéo)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hlinkClick r:id="rId5"/>
            </a:endParaRP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Versionnage avec git, GitHub et Rstudio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(tutoriel)</a:t>
            </a: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6"/>
              </a:rPr>
              <a:t>Autres ressources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654F43CC-96E2-CA17-EC88-359D8C21AF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B1ED1AD-9836-888E-A22C-61FE74157D39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6A05EE1-940D-7E3A-AD71-7D728EF4CF73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BBC93356-D97E-FD51-03AD-A728A415B9D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21E7F4-4C2C-1296-724A-0A35D12F8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E645EF-769E-BC2A-0C00-35EC5E15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11" y="5069707"/>
            <a:ext cx="38100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466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94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Pour utilisateurs avancés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Problème: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La reproductibilité du code dépend des versions des logiciels et des librairies utilisées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Solution: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Stocker librairies et version des logiciels dans l’environnement de travail directement</a:t>
            </a:r>
            <a:endParaRPr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0D60F4A4-5BC5-470E-999B-6642634E98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20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024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7002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Options: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 dirty="0">
                <a:latin typeface="Avenir Next" panose="020B0503020202020204" pitchFamily="34" charset="0"/>
              </a:rPr>
              <a:t> peut s’ajouter directement à la création d’un 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Machines virtuelles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 dirty="0">
                <a:latin typeface="Avenir Next" panose="020B0503020202020204" pitchFamily="34" charset="0"/>
              </a:rPr>
              <a:t>(+ complexe)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268" y="3429000"/>
            <a:ext cx="4437133" cy="3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8429200" y="5137400"/>
            <a:ext cx="1649600" cy="304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>
              <a:solidFill>
                <a:srgbClr val="FF0000"/>
              </a:solidFill>
              <a:latin typeface="Avenir Next" panose="020B0503020202020204" pitchFamily="34" charset="0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99" y="3932733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1599" y="3950950"/>
            <a:ext cx="2467661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3299AE-E5BE-3A9A-66EB-104D1BF65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Options: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>
                <a:latin typeface="Avenir Next" panose="020B0503020202020204" pitchFamily="34" charset="0"/>
              </a:rPr>
              <a:t> peut s’ajouter directement à la création d’un projet RStudio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Machines virtuelles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>
                <a:latin typeface="Avenir Next" panose="020B0503020202020204" pitchFamily="34" charset="0"/>
              </a:rPr>
              <a:t>(+ complexe)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Gestionnaire de package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Nix 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Librairie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{rix}</a:t>
            </a:r>
            <a:r>
              <a:rPr lang="fr">
                <a:latin typeface="Avenir Next" panose="020B0503020202020204" pitchFamily="34" charset="0"/>
              </a:rPr>
              <a:t> pour fonctionner depuis R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Mise à jour automatique des dépendances des librairies et logiciels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3259" y="4455491"/>
            <a:ext cx="2178065" cy="21780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3907A068-AE7C-4C4E-ACC6-3E6B2A0E29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22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Pour aller plus loin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Science as amateur software development 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Webinaires SORTEE</a:t>
            </a:r>
            <a:r>
              <a:rPr lang="fr" dirty="0">
                <a:latin typeface="Avenir Next" panose="020B0503020202020204" pitchFamily="34" charset="0"/>
              </a:rPr>
              <a:t> (la plupart avec une page </a:t>
            </a:r>
            <a:r>
              <a:rPr lang="fr" dirty="0" err="1">
                <a:latin typeface="Avenir Next" panose="020B0503020202020204" pitchFamily="34" charset="0"/>
              </a:rPr>
              <a:t>github</a:t>
            </a:r>
            <a:r>
              <a:rPr lang="fr" dirty="0">
                <a:latin typeface="Avenir Next" panose="020B0503020202020204" pitchFamily="34" charset="0"/>
              </a:rPr>
              <a:t> avec instructions &amp; scripts)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Rapports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reproductibles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 Quarto</a:t>
            </a:r>
            <a:r>
              <a:rPr lang="fr" dirty="0">
                <a:latin typeface="Avenir Next" panose="020B0503020202020204" pitchFamily="34" charset="0"/>
              </a:rPr>
              <a:t> (intégrer code &amp; texte sous différents formats)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  <a:hlinkClick r:id="rId6"/>
              </a:rPr>
              <a:t>Building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Reproducible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Analytical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Pipelines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with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R 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3285" y="5041885"/>
            <a:ext cx="47371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4A0968-C1AB-CA97-57A4-B59EDA7A8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456842F6-E8FD-99C3-80F8-2C223954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9160ACA1-67FC-62AA-8D66-51BF20144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025286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Rapports reproductible avec R</a:t>
            </a:r>
            <a:r>
              <a:rPr lang="fr-FR" sz="3200" dirty="0">
                <a:latin typeface="Avenir Next" panose="020B0503020202020204" pitchFamily="34" charset="0"/>
              </a:rPr>
              <a:t>s</a:t>
            </a:r>
            <a:r>
              <a:rPr lang="fr" sz="3200" dirty="0" err="1">
                <a:latin typeface="Avenir Next" panose="020B0503020202020204" pitchFamily="34" charset="0"/>
              </a:rPr>
              <a:t>tudio</a:t>
            </a:r>
            <a:r>
              <a:rPr lang="fr" sz="3200" dirty="0">
                <a:latin typeface="Avenir Next" panose="020B0503020202020204" pitchFamily="34" charset="0"/>
              </a:rPr>
              <a:t> &amp; Quarto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7FAAD916-75F8-DE2E-D70E-4A0563589FF2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EC2BC96A-CF20-8772-ED75-52CA0EFF6BA9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A293420-B0DD-9216-FCCE-6D5241CE1D0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B2FC64A-198F-C0EA-7992-BB1C7B53735C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AA8962-3194-01D6-53AA-A1CCEC6C1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0C743CEA-44B4-D29F-508A-27C60ADA5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 algn="ctr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~ 20 minutes</a:t>
            </a:r>
            <a:endParaRPr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95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C6DA8FE-1271-B343-D83D-0C946FF1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F6770186-03EE-5957-B7EF-DB2AD979B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3CFA0B1C-1053-E16F-03DB-30B341BCEE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EFEAC424-010A-C649-7904-901C427919E2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C1DEB7D-1248-0F5F-B05F-2DBDD8F729E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3195FCE8-FFF9-3362-9D01-A7864EBDE972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1CD775-871C-1D0E-EFD3-D3885E77A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4D3066A5-AB50-7B45-2A59-ED6007689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 algn="ctr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~ 2h</a:t>
            </a:r>
            <a:endParaRPr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6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0EA9D44-4F08-486E-0499-8AD228E2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90C268C5-6CCF-E83B-EB0F-5D031D478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FBBD1692-2E95-07DC-6220-769A65E23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Les 4 </a:t>
            </a:r>
            <a:r>
              <a:rPr lang="fr-FR" i="1" dirty="0">
                <a:latin typeface="Avenir Next" panose="020B0503020202020204" pitchFamily="34" charset="0"/>
              </a:rPr>
              <a:t>R</a:t>
            </a:r>
            <a:r>
              <a:rPr lang="fr-FR" dirty="0">
                <a:latin typeface="Avenir Next" panose="020B0503020202020204" pitchFamily="34" charset="0"/>
              </a:rPr>
              <a:t> de la reproductibilité du code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7AE95A-9498-3BEA-5F27-B2A0C4B21FB3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D84A3A28-34B0-FDB8-8D78-6B5554035574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465F5BE-68BB-91A6-C1D4-EB151B614BA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E1BBDE3-5A42-1306-3454-5E74455CA21D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75D8FD-616B-4408-6A4D-257DF37DB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A06F582C-79D1-CC24-C2A8-E6E083B1A5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5719" y="2262828"/>
            <a:ext cx="5399314" cy="44577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69AE36-82A5-474D-EFA3-5DC2812036FE}"/>
              </a:ext>
            </a:extLst>
          </p:cNvPr>
          <p:cNvSpPr txBox="1"/>
          <p:nvPr/>
        </p:nvSpPr>
        <p:spPr>
          <a:xfrm>
            <a:off x="8403771" y="6460585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  <a:hlinkClick r:id="rId4"/>
              </a:rPr>
              <a:t>Ivmey-Cook et al. 202</a:t>
            </a:r>
            <a:r>
              <a:rPr lang="fr-FR" dirty="0">
                <a:latin typeface="Avenir Next" panose="020B0503020202020204" pitchFamily="34" charset="0"/>
              </a:rPr>
              <a:t>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EF9F88-9A58-86B3-AC69-881FA155F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293"/>
          <a:stretch/>
        </p:blipFill>
        <p:spPr>
          <a:xfrm>
            <a:off x="415600" y="3342207"/>
            <a:ext cx="5308654" cy="13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4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7EA3F0D4-6C50-B44E-8F2E-B3BF74DD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073FD8C0-FE5D-5911-8F98-F788C1E73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DAF120A5-781A-4BB6-586C-8577151AEE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Questions essentielles :</a:t>
            </a: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Peut-on reproduire mes résultats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sur une autre machine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fonctionnera encore dans 10 ans ?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4A495C-0848-1BA3-9762-B47A574A1636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0D1231A6-C96B-27E7-B746-589C69A04415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51C7F9A-1618-146D-E6FB-3C891761E1E1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7B81EC6D-F1DA-346D-B36E-D53DA221C68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90D81F-5B0D-0803-47DF-EEA2C8297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23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B10A330-B9B5-1258-B69C-DE19DE58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DD5E9012-C7F1-7684-E641-75B02D212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307EE3F-E29E-8E0B-52A0-6384B448B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152396" indent="0">
              <a:buSzPct val="100000"/>
              <a:buNone/>
            </a:pPr>
            <a:r>
              <a:rPr lang="fr" dirty="0">
                <a:latin typeface="Avenir Next" panose="020B0503020202020204" pitchFamily="34" charset="0"/>
              </a:rPr>
              <a:t>Plusieurs niveaux de reproductibilité</a:t>
            </a:r>
          </a:p>
          <a:p>
            <a:pPr marL="152396" indent="0">
              <a:buSzPct val="100000"/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Travailler par projets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des rapports reproductibles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Versionner son code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Générer des pipelines automatisées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un environnement de travail reproductible</a:t>
            </a:r>
          </a:p>
          <a:p>
            <a:pPr marL="152396" indent="0"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Font typeface="+mj-lt"/>
              <a:buAutoNum type="arabicPeriod"/>
            </a:pPr>
            <a:endParaRPr lang="fr"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Pratiques incrémentales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Ne pas tout appliquer d’un coup!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Conseil:</a:t>
            </a:r>
            <a:endParaRPr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Appliquer étapes 1 &amp; 3 pour projet </a:t>
            </a:r>
            <a:r>
              <a:rPr lang="fr" sz="2133" dirty="0" err="1">
                <a:latin typeface="Avenir Next" panose="020B0503020202020204" pitchFamily="34" charset="0"/>
              </a:rPr>
              <a:t>MétaTox</a:t>
            </a:r>
            <a:endParaRPr sz="2133"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Réfléchir aux étapes 2, 4 &amp; 5 pour projets futurs</a:t>
            </a:r>
            <a:endParaRPr sz="2133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479F4FD8-3E10-1C62-40BE-E008B1542B8B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4A83B01-9B35-1F27-6054-861DA2B163F6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9CE7AD5-9251-877B-4FAF-0CD10119DE4E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0F15E487-A402-2964-C8B1-8480520E046B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682940-7A01-A747-E2A1-719C85196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62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102" y="1797369"/>
            <a:ext cx="9115068" cy="48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40862D6-577F-4ACA-BF44-564A7F43F4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6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15600" y="2539600"/>
            <a:ext cx="9860514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Séparer données brutes et données “nettoyées”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Utiliser scripts pour nettoyer/combiner données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Séparer scripts analyses et visualisation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Stocker résultats séparément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Conseil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</a:pPr>
            <a:r>
              <a:rPr lang="fr" dirty="0">
                <a:latin typeface="Avenir Next" panose="020B0503020202020204" pitchFamily="34" charset="0"/>
              </a:rPr>
              <a:t>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r>
              <a:rPr lang="fr" dirty="0">
                <a:latin typeface="Avenir Next" panose="020B0503020202020204" pitchFamily="34" charset="0"/>
              </a:rPr>
              <a:t> et librairie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{here}</a:t>
            </a:r>
            <a:r>
              <a:rPr lang="fr" dirty="0">
                <a:latin typeface="Avenir Next" panose="020B0503020202020204" pitchFamily="34" charset="0"/>
              </a:rPr>
              <a:t> pour gérer vos fichiers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233" y="157968"/>
            <a:ext cx="4235299" cy="22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E54E95F4-BC3B-4566-B8F4-0A8A8BF8D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7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81B83E0-663E-147B-0D98-45A011DD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7E16C64F-4498-A315-EC47-C91F77235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2660EC7F-E8D2-9151-ECD1-5964E1D56A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8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4CED17-C125-1B0A-2D47-A1692671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201259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7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84BC7525-6A2C-5114-9975-1B3A525F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F7359D27-3834-1754-C128-AB4AF7B80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10498DFD-084B-66EB-F030-872D0C5801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9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D35D2F-844A-0FCC-611F-A85FEA99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1950887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9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697</Words>
  <Application>Microsoft Macintosh PowerPoint</Application>
  <PresentationFormat>Grand écran</PresentationFormat>
  <Paragraphs>178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Calibri</vt:lpstr>
      <vt:lpstr>Avenir Next</vt:lpstr>
      <vt:lpstr>Arial</vt:lpstr>
      <vt:lpstr>Office Theme</vt:lpstr>
      <vt:lpstr>Présentation PowerPoint</vt:lpstr>
      <vt:lpstr>Crise de la reproductibilité : Enjeux</vt:lpstr>
      <vt:lpstr>Bonnes pratiques de modélisation</vt:lpstr>
      <vt:lpstr>Bonnes pratiques de modélisation</vt:lpstr>
      <vt:lpstr>Bonnes pratiques de modélisation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Utiliser des rapports reproductibles</vt:lpstr>
      <vt:lpstr>Bonnes pratiques de modélisation Versionner son code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Pour aller plus loin</vt:lpstr>
      <vt:lpstr>Pratique : Rapports reproductible avec Rstudio &amp; Quarto</vt:lpstr>
      <vt:lpstr>Pratique : Versionnage avec git, GitHub Desktop et RStudio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BEAUDOUIN Remy</dc:creator>
  <cp:lastModifiedBy>Raphaël Royauté</cp:lastModifiedBy>
  <cp:revision>23</cp:revision>
  <dcterms:created xsi:type="dcterms:W3CDTF">2023-12-12T19:55:22Z</dcterms:created>
  <dcterms:modified xsi:type="dcterms:W3CDTF">2025-01-03T11:13:05Z</dcterms:modified>
</cp:coreProperties>
</file>